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5"/>
  </p:handoutMasterIdLst>
  <p:sldIdLst>
    <p:sldId id="256" r:id="rId2"/>
    <p:sldId id="262" r:id="rId3"/>
    <p:sldId id="257" r:id="rId4"/>
    <p:sldId id="261" r:id="rId5"/>
    <p:sldId id="264" r:id="rId6"/>
    <p:sldId id="269" r:id="rId7"/>
    <p:sldId id="270" r:id="rId8"/>
    <p:sldId id="271" r:id="rId9"/>
    <p:sldId id="267" r:id="rId10"/>
    <p:sldId id="265" r:id="rId11"/>
    <p:sldId id="272" r:id="rId12"/>
    <p:sldId id="273" r:id="rId13"/>
    <p:sldId id="259" r:id="rId14"/>
  </p:sldIdLst>
  <p:sldSz cx="12192000" cy="6858000"/>
  <p:notesSz cx="7077075" cy="9051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p, Luc" initials="TL" lastIdx="1" clrIdx="0">
    <p:extLst>
      <p:ext uri="{19B8F6BF-5375-455C-9EA6-DF929625EA0E}">
        <p15:presenceInfo xmlns:p15="http://schemas.microsoft.com/office/powerpoint/2012/main" userId="S-1-5-21-3662605696-431538287-2476864782-610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1-10T10:10:18.425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41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41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B7E86-266D-4950-8DEC-9817DD077CE0}" type="datetimeFigureOut">
              <a:rPr lang="nl-BE" smtClean="0"/>
              <a:t>19/01/2017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597758"/>
            <a:ext cx="3066733" cy="4541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4008705" y="8597758"/>
            <a:ext cx="3066733" cy="4541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2C7B1-CE11-4439-B849-E50036944C4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20928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Cijfergegevens leerrecht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LOP SO Geraardsbergen-Oudenaarde-Ronse</a:t>
            </a:r>
          </a:p>
          <a:p>
            <a:r>
              <a:rPr lang="nl-BE" dirty="0" smtClean="0"/>
              <a:t>19 januari 2017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6662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/>
              <a:t>U</a:t>
            </a:r>
            <a:r>
              <a:rPr lang="nl-BE" dirty="0" smtClean="0"/>
              <a:t>itsluitingen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013726"/>
              </p:ext>
            </p:extLst>
          </p:nvPr>
        </p:nvGraphicFramePr>
        <p:xfrm>
          <a:off x="2045899" y="1911890"/>
          <a:ext cx="843519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643"/>
                <a:gridCol w="1733870"/>
                <a:gridCol w="2103944"/>
                <a:gridCol w="1733870"/>
                <a:gridCol w="173387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Geraardsbergen</a:t>
                      </a:r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Oudenaarde</a:t>
                      </a:r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Ronse</a:t>
                      </a:r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Totaal</a:t>
                      </a:r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 smtClean="0">
                          <a:solidFill>
                            <a:schemeClr val="tx1"/>
                          </a:solidFill>
                        </a:rPr>
                        <a:t>2009-2010</a:t>
                      </a:r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 smtClean="0"/>
                        <a:t>5</a:t>
                      </a:r>
                      <a:endParaRPr lang="nl-BE" sz="12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 smtClean="0">
                          <a:solidFill>
                            <a:schemeClr val="tx1"/>
                          </a:solidFill>
                        </a:rPr>
                        <a:t>2010-2011</a:t>
                      </a:r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 smtClean="0"/>
                        <a:t>14</a:t>
                      </a:r>
                      <a:endParaRPr lang="nl-BE" sz="12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 smtClean="0">
                          <a:solidFill>
                            <a:schemeClr val="tx1"/>
                          </a:solidFill>
                        </a:rPr>
                        <a:t>2011-2012</a:t>
                      </a:r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 smtClean="0"/>
                        <a:t>22</a:t>
                      </a:r>
                      <a:endParaRPr lang="nl-BE" sz="12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 smtClean="0">
                          <a:solidFill>
                            <a:schemeClr val="tx1"/>
                          </a:solidFill>
                        </a:rPr>
                        <a:t>2012-2013</a:t>
                      </a:r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 smtClean="0"/>
                        <a:t>5</a:t>
                      </a:r>
                      <a:endParaRPr lang="nl-BE" sz="12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2013-2014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2014-2015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2015-2016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872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298"/>
          </a:xfrm>
        </p:spPr>
        <p:txBody>
          <a:bodyPr>
            <a:normAutofit/>
          </a:bodyPr>
          <a:lstStyle/>
          <a:p>
            <a:pPr algn="ctr"/>
            <a:r>
              <a:rPr lang="nl-BE" sz="4000" dirty="0" smtClean="0"/>
              <a:t>Conclusies per gemeente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178643"/>
            <a:ext cx="10515600" cy="51272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BE" sz="2400" dirty="0" smtClean="0"/>
          </a:p>
          <a:p>
            <a:pPr lvl="1"/>
            <a:r>
              <a:rPr lang="nl-BE" sz="1600" b="1" dirty="0" smtClean="0"/>
              <a:t>Geraardsbergen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1600" dirty="0" smtClean="0"/>
              <a:t>Positieve evolutie qua schoolse vertraging en VSV (</a:t>
            </a:r>
            <a:r>
              <a:rPr lang="nl-BE" sz="1600" dirty="0" err="1" smtClean="0"/>
              <a:t>schoolplaats</a:t>
            </a:r>
            <a:r>
              <a:rPr lang="nl-BE" sz="1600" dirty="0" smtClean="0"/>
              <a:t>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1600" dirty="0" smtClean="0"/>
              <a:t>Veel hogere VSV per woonplaats dan per </a:t>
            </a:r>
            <a:r>
              <a:rPr lang="nl-BE" sz="1600" dirty="0" err="1" smtClean="0"/>
              <a:t>schoolplaats</a:t>
            </a:r>
            <a:r>
              <a:rPr lang="nl-BE" sz="1600" dirty="0" smtClean="0"/>
              <a:t>, </a:t>
            </a:r>
            <a:r>
              <a:rPr lang="nl-BE" sz="1600" dirty="0"/>
              <a:t>dus het gaat om leerlingen die elders </a:t>
            </a:r>
            <a:r>
              <a:rPr lang="nl-BE" sz="1600" dirty="0" smtClean="0"/>
              <a:t>schoolgaan (in Geraardsbergen geen BUSO en geen DBSO)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1600" dirty="0" smtClean="0"/>
              <a:t>Toename spijbelen en sterke toename uitsluitingen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1600" dirty="0" smtClean="0"/>
              <a:t>Spijbelen vooral in BSO en OKAN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nl-BE" sz="1600" dirty="0" smtClean="0"/>
          </a:p>
          <a:p>
            <a:pPr lvl="1"/>
            <a:r>
              <a:rPr lang="nl-BE" sz="1600" b="1" dirty="0" smtClean="0"/>
              <a:t>Oudenaarde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1600" dirty="0" smtClean="0"/>
              <a:t>Sterke toename spijbelen, vooral merkbaar in DBSO en verder BSO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1600" dirty="0"/>
              <a:t>Meeste uitsluitingen in 1</a:t>
            </a:r>
            <a:r>
              <a:rPr lang="nl-BE" sz="1600" baseline="30000" dirty="0"/>
              <a:t>e</a:t>
            </a:r>
            <a:r>
              <a:rPr lang="nl-BE" sz="1600" dirty="0"/>
              <a:t> graad en 2</a:t>
            </a:r>
            <a:r>
              <a:rPr lang="nl-BE" sz="1600" baseline="30000" dirty="0"/>
              <a:t>e</a:t>
            </a:r>
            <a:r>
              <a:rPr lang="nl-BE" sz="1600" dirty="0"/>
              <a:t> </a:t>
            </a:r>
            <a:r>
              <a:rPr lang="nl-BE" sz="1600" dirty="0" smtClean="0"/>
              <a:t>graad BSO</a:t>
            </a:r>
            <a:endParaRPr lang="nl-BE" sz="16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1600" dirty="0" smtClean="0"/>
              <a:t>Lichte toename </a:t>
            </a:r>
            <a:r>
              <a:rPr lang="nl-BE" sz="1600" dirty="0"/>
              <a:t>s</a:t>
            </a:r>
            <a:r>
              <a:rPr lang="nl-BE" sz="1600" dirty="0" smtClean="0"/>
              <a:t>choolse vertraging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1600" dirty="0" smtClean="0"/>
              <a:t>Sterke toename VSV per woonplaats, niet per </a:t>
            </a:r>
            <a:r>
              <a:rPr lang="nl-BE" sz="1600" dirty="0" err="1" smtClean="0"/>
              <a:t>schoolplaats</a:t>
            </a:r>
            <a:r>
              <a:rPr lang="nl-BE" sz="1600" dirty="0" smtClean="0"/>
              <a:t>, dus het gaat om leerlingen die elders schoolgaan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nl-BE" sz="1600" dirty="0" smtClean="0"/>
          </a:p>
          <a:p>
            <a:pPr lvl="1"/>
            <a:r>
              <a:rPr lang="nl-BE" sz="1600" b="1" dirty="0" smtClean="0"/>
              <a:t>Ronse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1600" dirty="0" smtClean="0"/>
              <a:t>Op alle gebieden (behalve spijbelen) positieve evolutie, maar cijfers liggen globaal (veel) hoger en problemen zijn meer verspreid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1600" dirty="0" smtClean="0"/>
              <a:t>Meeste uitsluitingen in 1</a:t>
            </a:r>
            <a:r>
              <a:rPr lang="nl-BE" sz="1600" baseline="30000" dirty="0" smtClean="0"/>
              <a:t>e</a:t>
            </a:r>
            <a:r>
              <a:rPr lang="nl-BE" sz="1600" dirty="0" smtClean="0"/>
              <a:t> graad en 2</a:t>
            </a:r>
            <a:r>
              <a:rPr lang="nl-BE" sz="1600" baseline="30000" dirty="0" smtClean="0"/>
              <a:t>e</a:t>
            </a:r>
            <a:r>
              <a:rPr lang="nl-BE" sz="1600" dirty="0" smtClean="0"/>
              <a:t> graad BSO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nl-BE" sz="1300" b="1" dirty="0" smtClean="0"/>
          </a:p>
          <a:p>
            <a:pPr lvl="2"/>
            <a:endParaRPr lang="nl-BE" sz="1500" dirty="0" smtClean="0"/>
          </a:p>
          <a:p>
            <a:pPr lvl="2"/>
            <a:endParaRPr lang="nl-BE" dirty="0" smtClean="0"/>
          </a:p>
          <a:p>
            <a:pPr lvl="1"/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3230206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sz="4000" dirty="0" smtClean="0"/>
              <a:t>Conclusies algemeen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endParaRPr lang="nl-NL" sz="2400" dirty="0" smtClean="0"/>
          </a:p>
          <a:p>
            <a:pPr lvl="0"/>
            <a:r>
              <a:rPr lang="nl-NL" sz="2400" dirty="0" smtClean="0"/>
              <a:t>Lokale verschillen (o.a. aan- of afwezigheid BUSO, DBSO, OKAN)</a:t>
            </a:r>
          </a:p>
          <a:p>
            <a:pPr lvl="0"/>
            <a:endParaRPr lang="nl-NL" sz="2400" dirty="0"/>
          </a:p>
          <a:p>
            <a:pPr lvl="0"/>
            <a:r>
              <a:rPr lang="nl-NL" sz="2400" dirty="0" smtClean="0"/>
              <a:t>Hoge </a:t>
            </a:r>
            <a:r>
              <a:rPr lang="nl-NL" sz="2400" dirty="0"/>
              <a:t>spijbelcijfers in BSO </a:t>
            </a:r>
            <a:r>
              <a:rPr lang="nl-NL" sz="2400" dirty="0" smtClean="0"/>
              <a:t>(en TSO)</a:t>
            </a:r>
          </a:p>
          <a:p>
            <a:pPr lvl="0"/>
            <a:endParaRPr lang="nl-BE" sz="2400" dirty="0"/>
          </a:p>
          <a:p>
            <a:pPr lvl="0"/>
            <a:r>
              <a:rPr lang="nl-NL" sz="2400" dirty="0" smtClean="0"/>
              <a:t>Meeste </a:t>
            </a:r>
            <a:r>
              <a:rPr lang="nl-NL" sz="2400" dirty="0"/>
              <a:t>tuchtdossiers in </a:t>
            </a:r>
            <a:r>
              <a:rPr lang="nl-NL" sz="2400" dirty="0" smtClean="0"/>
              <a:t>1</a:t>
            </a:r>
            <a:r>
              <a:rPr lang="nl-NL" sz="2400" baseline="30000" dirty="0" smtClean="0"/>
              <a:t>e</a:t>
            </a:r>
            <a:r>
              <a:rPr lang="nl-NL" sz="2400" dirty="0" smtClean="0"/>
              <a:t> graad en 2</a:t>
            </a:r>
            <a:r>
              <a:rPr lang="nl-NL" sz="2400" baseline="30000" dirty="0" smtClean="0"/>
              <a:t>e</a:t>
            </a:r>
            <a:r>
              <a:rPr lang="nl-NL" sz="2400" dirty="0" smtClean="0"/>
              <a:t> graad BSO</a:t>
            </a:r>
          </a:p>
          <a:p>
            <a:pPr lvl="0"/>
            <a:endParaRPr lang="nl-BE" sz="2400" dirty="0"/>
          </a:p>
          <a:p>
            <a:pPr lvl="0"/>
            <a:r>
              <a:rPr lang="nl-NL" sz="2400" dirty="0"/>
              <a:t>Conclusie: </a:t>
            </a:r>
            <a:endParaRPr lang="nl-BE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900" dirty="0"/>
              <a:t>V</a:t>
            </a:r>
            <a:r>
              <a:rPr lang="nl-NL" sz="1900" dirty="0" smtClean="0"/>
              <a:t>ooral </a:t>
            </a:r>
            <a:r>
              <a:rPr lang="nl-NL" sz="1900" dirty="0"/>
              <a:t>inzetten op schoolbinding 1</a:t>
            </a:r>
            <a:r>
              <a:rPr lang="nl-NL" sz="1900" baseline="30000" dirty="0"/>
              <a:t>e</a:t>
            </a:r>
            <a:r>
              <a:rPr lang="nl-NL" sz="1900" dirty="0"/>
              <a:t> graad </a:t>
            </a:r>
            <a:endParaRPr lang="nl-BE" sz="19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900" dirty="0"/>
              <a:t>Leerkrachten ondersteunen in de 2</a:t>
            </a:r>
            <a:r>
              <a:rPr lang="nl-NL" sz="1900" baseline="30000" dirty="0"/>
              <a:t>e</a:t>
            </a:r>
            <a:r>
              <a:rPr lang="nl-NL" sz="1900" dirty="0"/>
              <a:t> graad: hoe kan een leerkracht omgaan met moeilijke </a:t>
            </a:r>
            <a:r>
              <a:rPr lang="nl-NL" sz="1900" dirty="0" smtClean="0"/>
              <a:t>leerlingen?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900" dirty="0" smtClean="0"/>
              <a:t>Versterken samenwerking onderwijs en welzijn (lokaal netwerk)</a:t>
            </a:r>
            <a:endParaRPr lang="nl-BE" sz="1900" dirty="0"/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29530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3200" dirty="0" smtClean="0"/>
              <a:t>Leerrecht en de </a:t>
            </a:r>
            <a:r>
              <a:rPr lang="nl-BE" sz="3200" smtClean="0"/>
              <a:t>LOP’s 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sz="2000" dirty="0" smtClean="0"/>
          </a:p>
          <a:p>
            <a:r>
              <a:rPr lang="nl-BE" sz="2000" dirty="0" smtClean="0"/>
              <a:t>LOP SO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000" dirty="0" smtClean="0"/>
              <a:t> Time-Out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000" dirty="0" smtClean="0"/>
              <a:t> Recent: aandacht voor deeltijds onderwijs, duaal leren en alternatieve trajecten naar kwalificatie (WIJ)</a:t>
            </a:r>
          </a:p>
          <a:p>
            <a:pPr marL="228600" lvl="1">
              <a:spcBef>
                <a:spcPts val="1000"/>
              </a:spcBef>
            </a:pPr>
            <a:r>
              <a:rPr lang="nl-BE" sz="2000" dirty="0" smtClean="0"/>
              <a:t>LOP Geraardsbergen Basis: </a:t>
            </a:r>
          </a:p>
          <a:p>
            <a:pPr marL="800100" lvl="2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nl-BE" dirty="0" smtClean="0"/>
              <a:t>kleuterparticipatie</a:t>
            </a:r>
            <a:r>
              <a:rPr lang="nl-BE" dirty="0"/>
              <a:t>, (kans)armoede, </a:t>
            </a:r>
            <a:r>
              <a:rPr lang="nl-BE" dirty="0" smtClean="0"/>
              <a:t>taal</a:t>
            </a:r>
          </a:p>
          <a:p>
            <a:r>
              <a:rPr lang="nl-BE" sz="2000" dirty="0" smtClean="0"/>
              <a:t>LOP Oudenaarde Basis: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000" dirty="0" smtClean="0"/>
              <a:t>(kans)armoede, sociale en culturele participatie</a:t>
            </a:r>
          </a:p>
          <a:p>
            <a:r>
              <a:rPr lang="nl-BE" sz="2000" dirty="0" smtClean="0"/>
              <a:t>LOP Ronse Basis: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000" dirty="0" smtClean="0"/>
              <a:t> kleuterparticipatie, (kans)armoede, schoolloopbanen, studiekeuze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62640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Overzicht cijfers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dirty="0" smtClean="0"/>
          </a:p>
          <a:p>
            <a:r>
              <a:rPr lang="nl-BE" dirty="0" smtClean="0"/>
              <a:t>Vroegtijdig schoolverlaten (VSV)</a:t>
            </a:r>
          </a:p>
          <a:p>
            <a:pPr marL="457200" lvl="1" indent="0">
              <a:buNone/>
            </a:pPr>
            <a:endParaRPr lang="nl-BE" dirty="0" smtClean="0"/>
          </a:p>
          <a:p>
            <a:r>
              <a:rPr lang="nl-BE" dirty="0" smtClean="0"/>
              <a:t>Schoolse vertraging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Spijbelen</a:t>
            </a:r>
          </a:p>
          <a:p>
            <a:endParaRPr lang="nl-BE" dirty="0" smtClean="0"/>
          </a:p>
          <a:p>
            <a:r>
              <a:rPr lang="nl-BE" dirty="0" smtClean="0"/>
              <a:t>Uitsluitingen</a:t>
            </a:r>
          </a:p>
          <a:p>
            <a:endParaRPr lang="nl-BE" dirty="0" smtClean="0"/>
          </a:p>
          <a:p>
            <a:pPr marL="457200" lvl="1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49349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VSV per </a:t>
            </a:r>
            <a:r>
              <a:rPr lang="nl-BE" dirty="0" err="1" smtClean="0"/>
              <a:t>schoolplaats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b="1" dirty="0"/>
          </a:p>
          <a:p>
            <a:endParaRPr lang="nl-BE" b="1" dirty="0" smtClean="0"/>
          </a:p>
          <a:p>
            <a:pPr marL="0" indent="0">
              <a:buNone/>
            </a:pPr>
            <a:endParaRPr lang="nl-BE" b="1" dirty="0" smtClean="0"/>
          </a:p>
          <a:p>
            <a:endParaRPr lang="nl-BE" dirty="0"/>
          </a:p>
          <a:p>
            <a:endParaRPr lang="nl-BE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9003"/>
              </p:ext>
            </p:extLst>
          </p:nvPr>
        </p:nvGraphicFramePr>
        <p:xfrm>
          <a:off x="1734626" y="2009221"/>
          <a:ext cx="8272014" cy="2234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8669"/>
                <a:gridCol w="631081"/>
                <a:gridCol w="747588"/>
                <a:gridCol w="631081"/>
                <a:gridCol w="747588"/>
                <a:gridCol w="631081"/>
                <a:gridCol w="747588"/>
                <a:gridCol w="631081"/>
                <a:gridCol w="747588"/>
                <a:gridCol w="631081"/>
                <a:gridCol w="747588"/>
              </a:tblGrid>
              <a:tr h="496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2009-2010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2010-2011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2011-2012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2012-2013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2013-2014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434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434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Geraardsbergen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7,6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5,6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6,4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4,9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4,6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34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Oudenaarde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10,1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9,0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10,8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9,7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11,1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4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Ronse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12,8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14,4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10,6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12,7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11,4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kstvak 8"/>
          <p:cNvSpPr txBox="1"/>
          <p:nvPr/>
        </p:nvSpPr>
        <p:spPr>
          <a:xfrm>
            <a:off x="1406106" y="4968815"/>
            <a:ext cx="68580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B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Geraardsbergen: lagere cijfers en dalend (geen DBSO en geen </a:t>
            </a:r>
            <a:r>
              <a:rPr lang="nl-BE" dirty="0" err="1" smtClean="0"/>
              <a:t>BuSO</a:t>
            </a:r>
            <a:r>
              <a:rPr lang="nl-B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Oudenaarde en Ronse: gelijke en constante %</a:t>
            </a:r>
          </a:p>
        </p:txBody>
      </p:sp>
    </p:spTree>
    <p:extLst>
      <p:ext uri="{BB962C8B-B14F-4D97-AF65-F5344CB8AC3E}">
        <p14:creationId xmlns:p14="http://schemas.microsoft.com/office/powerpoint/2010/main" val="3331159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VSV per woonplaats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59431"/>
              </p:ext>
            </p:extLst>
          </p:nvPr>
        </p:nvGraphicFramePr>
        <p:xfrm>
          <a:off x="2065759" y="2328398"/>
          <a:ext cx="8060482" cy="1829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3647"/>
                <a:gridCol w="614006"/>
                <a:gridCol w="727361"/>
                <a:gridCol w="614006"/>
                <a:gridCol w="727361"/>
                <a:gridCol w="614006"/>
                <a:gridCol w="727361"/>
                <a:gridCol w="614006"/>
                <a:gridCol w="727361"/>
                <a:gridCol w="614006"/>
                <a:gridCol w="727361"/>
              </a:tblGrid>
              <a:tr h="365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2009-2010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2010-2011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2011-2012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2012-2013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2013-2014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365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365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Geraardsbergen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11,3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10,3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10,1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15,4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10,9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Oudenaarde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6,9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6,7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9,6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10,3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10,3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  <a:tr h="365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Ronse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18,9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19,7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16,2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nl-BE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11,3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  <a:effectLst/>
                        </a:rPr>
                        <a:t>12,0</a:t>
                      </a:r>
                      <a:endParaRPr lang="nl-BE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1699404" y="5003321"/>
            <a:ext cx="848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Geraardsbergen: % liggen nu hoger, dus veel </a:t>
            </a:r>
            <a:r>
              <a:rPr lang="nl-BE" dirty="0" err="1" smtClean="0"/>
              <a:t>lln</a:t>
            </a:r>
            <a:r>
              <a:rPr lang="nl-BE" dirty="0" smtClean="0"/>
              <a:t> die elders schoolgaan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Oudenaarde: % gelijk met VSV </a:t>
            </a:r>
            <a:r>
              <a:rPr lang="nl-BE" dirty="0" err="1" smtClean="0"/>
              <a:t>schoolplaats</a:t>
            </a:r>
            <a:r>
              <a:rPr lang="nl-BE" dirty="0" smtClean="0"/>
              <a:t>; stijging vanaf 2011-2012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Ronse: daling vanaf 2012-2013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9250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Schoolse </a:t>
            </a:r>
            <a:r>
              <a:rPr lang="nl-BE" dirty="0"/>
              <a:t>vertraging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793287"/>
              </p:ext>
            </p:extLst>
          </p:nvPr>
        </p:nvGraphicFramePr>
        <p:xfrm>
          <a:off x="838200" y="1602922"/>
          <a:ext cx="8270623" cy="4651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568"/>
                <a:gridCol w="772417"/>
                <a:gridCol w="712456"/>
                <a:gridCol w="712456"/>
                <a:gridCol w="818121"/>
                <a:gridCol w="818121"/>
                <a:gridCol w="818121"/>
                <a:gridCol w="818121"/>
                <a:gridCol w="818121"/>
                <a:gridCol w="818121"/>
              </a:tblGrid>
              <a:tr h="765363">
                <a:tc>
                  <a:txBody>
                    <a:bodyPr/>
                    <a:lstStyle/>
                    <a:p>
                      <a:endParaRPr lang="nl-B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dirty="0" smtClean="0">
                          <a:solidFill>
                            <a:schemeClr val="tx1"/>
                          </a:solidFill>
                        </a:rPr>
                        <a:t>SV in %</a:t>
                      </a:r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2007-2008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2008-2009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2009-2010</a:t>
                      </a:r>
                    </a:p>
                    <a:p>
                      <a:pPr algn="ctr"/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2010-2011</a:t>
                      </a:r>
                    </a:p>
                    <a:p>
                      <a:pPr algn="ctr"/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2011-2012</a:t>
                      </a:r>
                    </a:p>
                    <a:p>
                      <a:pPr algn="ctr"/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2012-2013</a:t>
                      </a:r>
                    </a:p>
                    <a:p>
                      <a:pPr algn="ctr"/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2013-2014</a:t>
                      </a:r>
                    </a:p>
                    <a:p>
                      <a:pPr algn="ctr"/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2014-2015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8264">
                <a:tc rowSpan="5">
                  <a:txBody>
                    <a:bodyPr/>
                    <a:lstStyle/>
                    <a:p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Geraardsbergen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GSO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8264">
                <a:tc vMerge="1">
                  <a:txBody>
                    <a:bodyPr/>
                    <a:lstStyle/>
                    <a:p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ASO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8264">
                <a:tc vMerge="1">
                  <a:txBody>
                    <a:bodyPr/>
                    <a:lstStyle/>
                    <a:p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TSO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8264">
                <a:tc vMerge="1">
                  <a:txBody>
                    <a:bodyPr/>
                    <a:lstStyle/>
                    <a:p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BSO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8264">
                <a:tc vMerge="1">
                  <a:txBody>
                    <a:bodyPr/>
                    <a:lstStyle/>
                    <a:p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TOTAAL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8264">
                <a:tc rowSpan="5">
                  <a:txBody>
                    <a:bodyPr/>
                    <a:lstStyle/>
                    <a:p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Oudenaarde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GSO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8264">
                <a:tc vMerge="1">
                  <a:txBody>
                    <a:bodyPr/>
                    <a:lstStyle/>
                    <a:p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ASO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8264">
                <a:tc vMerge="1">
                  <a:txBody>
                    <a:bodyPr/>
                    <a:lstStyle/>
                    <a:p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TSO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8264">
                <a:tc vMerge="1">
                  <a:txBody>
                    <a:bodyPr/>
                    <a:lstStyle/>
                    <a:p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BSO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8264">
                <a:tc vMerge="1">
                  <a:txBody>
                    <a:bodyPr/>
                    <a:lstStyle/>
                    <a:p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TOTAAL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8264">
                <a:tc rowSpan="5">
                  <a:txBody>
                    <a:bodyPr/>
                    <a:lstStyle/>
                    <a:p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Ronse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GSO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8264">
                <a:tc vMerge="1">
                  <a:txBody>
                    <a:bodyPr/>
                    <a:lstStyle/>
                    <a:p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ASO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8264">
                <a:tc vMerge="1">
                  <a:txBody>
                    <a:bodyPr/>
                    <a:lstStyle/>
                    <a:p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TSO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8264">
                <a:tc vMerge="1">
                  <a:txBody>
                    <a:bodyPr/>
                    <a:lstStyle/>
                    <a:p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BSO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0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nl-BE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8264">
                <a:tc vMerge="1">
                  <a:txBody>
                    <a:bodyPr/>
                    <a:lstStyle/>
                    <a:p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TOTAAL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nl-BE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5088352" y="6457890"/>
            <a:ext cx="2015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dirty="0"/>
              <a:t>Bron: </a:t>
            </a:r>
            <a:r>
              <a:rPr lang="nl-BE" sz="1000" dirty="0" err="1"/>
              <a:t>AgODi</a:t>
            </a:r>
            <a:r>
              <a:rPr lang="nl-BE" sz="1000" dirty="0"/>
              <a:t>, Onderwijsstatistieken</a:t>
            </a:r>
          </a:p>
          <a:p>
            <a:endParaRPr lang="nl-BE" sz="1000" dirty="0"/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416562"/>
              </p:ext>
            </p:extLst>
          </p:nvPr>
        </p:nvGraphicFramePr>
        <p:xfrm>
          <a:off x="9675004" y="1602920"/>
          <a:ext cx="1678796" cy="4651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398"/>
                <a:gridCol w="839398"/>
              </a:tblGrid>
              <a:tr h="1767781">
                <a:tc>
                  <a:txBody>
                    <a:bodyPr/>
                    <a:lstStyle/>
                    <a:p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 smtClean="0">
                          <a:solidFill>
                            <a:schemeClr val="tx1"/>
                          </a:solidFill>
                        </a:rPr>
                        <a:t>Vlaanderen  2013 - 2014</a:t>
                      </a:r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76757">
                <a:tc>
                  <a:txBody>
                    <a:bodyPr/>
                    <a:lstStyle/>
                    <a:p>
                      <a:r>
                        <a:rPr lang="nl-BE" sz="1200" b="1" dirty="0" smtClean="0">
                          <a:solidFill>
                            <a:schemeClr val="tx1"/>
                          </a:solidFill>
                        </a:rPr>
                        <a:t>GSO</a:t>
                      </a:r>
                      <a:endParaRPr lang="nl-BE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757">
                <a:tc>
                  <a:txBody>
                    <a:bodyPr/>
                    <a:lstStyle/>
                    <a:p>
                      <a:r>
                        <a:rPr lang="nl-BE" sz="1200" b="1" dirty="0" smtClean="0">
                          <a:solidFill>
                            <a:schemeClr val="tx1"/>
                          </a:solidFill>
                        </a:rPr>
                        <a:t>ASO</a:t>
                      </a:r>
                      <a:endParaRPr lang="nl-BE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6757">
                <a:tc>
                  <a:txBody>
                    <a:bodyPr/>
                    <a:lstStyle/>
                    <a:p>
                      <a:r>
                        <a:rPr lang="nl-BE" sz="1200" b="1" dirty="0" smtClean="0">
                          <a:solidFill>
                            <a:schemeClr val="tx1"/>
                          </a:solidFill>
                        </a:rPr>
                        <a:t>TSO</a:t>
                      </a:r>
                      <a:endParaRPr lang="nl-BE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6757">
                <a:tc>
                  <a:txBody>
                    <a:bodyPr/>
                    <a:lstStyle/>
                    <a:p>
                      <a:r>
                        <a:rPr lang="nl-BE" sz="1200" b="1" dirty="0" smtClean="0">
                          <a:solidFill>
                            <a:schemeClr val="tx1"/>
                          </a:solidFill>
                        </a:rPr>
                        <a:t>BSO</a:t>
                      </a:r>
                      <a:endParaRPr lang="nl-BE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6757">
                <a:tc>
                  <a:txBody>
                    <a:bodyPr/>
                    <a:lstStyle/>
                    <a:p>
                      <a:r>
                        <a:rPr lang="nl-BE" sz="1200" b="1" dirty="0" smtClean="0">
                          <a:solidFill>
                            <a:schemeClr val="tx1"/>
                          </a:solidFill>
                        </a:rPr>
                        <a:t>TOTAAL</a:t>
                      </a:r>
                      <a:endParaRPr lang="nl-BE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49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sz="3200" dirty="0" smtClean="0"/>
              <a:t>Spijbelen 2015-2016 Geraardsbergen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051460"/>
              </p:ext>
            </p:extLst>
          </p:nvPr>
        </p:nvGraphicFramePr>
        <p:xfrm>
          <a:off x="838200" y="1690688"/>
          <a:ext cx="10005204" cy="3674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1638"/>
                <a:gridCol w="457490"/>
                <a:gridCol w="909564"/>
                <a:gridCol w="909564"/>
                <a:gridCol w="909564"/>
                <a:gridCol w="909564"/>
                <a:gridCol w="909564"/>
                <a:gridCol w="909564"/>
                <a:gridCol w="909564"/>
                <a:gridCol w="909564"/>
                <a:gridCol w="909564"/>
              </a:tblGrid>
              <a:tr h="306245">
                <a:tc>
                  <a:txBody>
                    <a:bodyPr/>
                    <a:lstStyle/>
                    <a:p>
                      <a:r>
                        <a:rPr lang="nl-BE" sz="1050" dirty="0" smtClean="0">
                          <a:solidFill>
                            <a:schemeClr val="tx1"/>
                          </a:solidFill>
                        </a:rPr>
                        <a:t>GERAARDSBERGEN</a:t>
                      </a:r>
                      <a:endParaRPr lang="nl-BE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50" dirty="0" smtClean="0">
                          <a:solidFill>
                            <a:schemeClr val="tx1"/>
                          </a:solidFill>
                        </a:rPr>
                        <a:t> #</a:t>
                      </a:r>
                      <a:r>
                        <a:rPr lang="nl-BE" sz="1050" dirty="0" err="1" smtClean="0">
                          <a:solidFill>
                            <a:schemeClr val="tx1"/>
                          </a:solidFill>
                        </a:rPr>
                        <a:t>lln</a:t>
                      </a:r>
                      <a:endParaRPr lang="nl-BE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50" dirty="0" smtClean="0">
                          <a:solidFill>
                            <a:schemeClr val="tx1"/>
                          </a:solidFill>
                        </a:rPr>
                        <a:t>5-9</a:t>
                      </a:r>
                      <a:r>
                        <a:rPr lang="nl-BE" sz="1050" baseline="0" dirty="0" smtClean="0">
                          <a:solidFill>
                            <a:schemeClr val="tx1"/>
                          </a:solidFill>
                        </a:rPr>
                        <a:t> PA</a:t>
                      </a:r>
                      <a:endParaRPr lang="nl-BE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50" dirty="0" smtClean="0">
                          <a:solidFill>
                            <a:schemeClr val="tx1"/>
                          </a:solidFill>
                        </a:rPr>
                        <a:t>10-14 PA</a:t>
                      </a:r>
                      <a:endParaRPr lang="nl-BE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50" dirty="0" smtClean="0">
                          <a:solidFill>
                            <a:schemeClr val="tx1"/>
                          </a:solidFill>
                        </a:rPr>
                        <a:t>15-29 PA</a:t>
                      </a:r>
                      <a:endParaRPr lang="nl-BE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50" dirty="0" smtClean="0">
                          <a:solidFill>
                            <a:schemeClr val="tx1"/>
                          </a:solidFill>
                        </a:rPr>
                        <a:t>30+ PA</a:t>
                      </a:r>
                      <a:endParaRPr lang="nl-BE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50" dirty="0" smtClean="0">
                          <a:solidFill>
                            <a:schemeClr val="tx1"/>
                          </a:solidFill>
                        </a:rPr>
                        <a:t>Tucht</a:t>
                      </a:r>
                      <a:endParaRPr lang="nl-BE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06245">
                <a:tc>
                  <a:txBody>
                    <a:bodyPr/>
                    <a:lstStyle/>
                    <a:p>
                      <a:r>
                        <a:rPr lang="nl-BE" sz="1000" dirty="0" smtClean="0">
                          <a:solidFill>
                            <a:schemeClr val="tx1"/>
                          </a:solidFill>
                        </a:rPr>
                        <a:t>Kleuter (</a:t>
                      </a:r>
                      <a:r>
                        <a:rPr lang="nl-BE" sz="1000" dirty="0" err="1" smtClean="0">
                          <a:solidFill>
                            <a:schemeClr val="tx1"/>
                          </a:solidFill>
                        </a:rPr>
                        <a:t>leerpl</a:t>
                      </a:r>
                      <a:r>
                        <a:rPr lang="nl-BE" sz="1000" dirty="0" smtClean="0">
                          <a:solidFill>
                            <a:schemeClr val="tx1"/>
                          </a:solidFill>
                        </a:rPr>
                        <a:t>.) </a:t>
                      </a:r>
                      <a:endParaRPr lang="nl-BE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306245">
                <a:tc>
                  <a:txBody>
                    <a:bodyPr/>
                    <a:lstStyle/>
                    <a:p>
                      <a:r>
                        <a:rPr lang="nl-BE" sz="1000" dirty="0" smtClean="0">
                          <a:solidFill>
                            <a:schemeClr val="tx1"/>
                          </a:solidFill>
                        </a:rPr>
                        <a:t>Lager</a:t>
                      </a:r>
                      <a:endParaRPr lang="nl-BE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306245">
                <a:tc>
                  <a:txBody>
                    <a:bodyPr/>
                    <a:lstStyle/>
                    <a:p>
                      <a:r>
                        <a:rPr lang="nl-BE" sz="1000" dirty="0" err="1" smtClean="0">
                          <a:solidFill>
                            <a:schemeClr val="tx1"/>
                          </a:solidFill>
                        </a:rPr>
                        <a:t>BuBaO</a:t>
                      </a:r>
                      <a:endParaRPr lang="nl-BE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306245">
                <a:tc>
                  <a:txBody>
                    <a:bodyPr/>
                    <a:lstStyle/>
                    <a:p>
                      <a:r>
                        <a:rPr lang="nl-BE" sz="1000" dirty="0" smtClean="0">
                          <a:solidFill>
                            <a:schemeClr val="tx1"/>
                          </a:solidFill>
                        </a:rPr>
                        <a:t>SO 1</a:t>
                      </a:r>
                      <a:r>
                        <a:rPr lang="nl-BE" sz="1000" baseline="300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nl-BE" sz="1000" dirty="0" smtClean="0">
                          <a:solidFill>
                            <a:schemeClr val="tx1"/>
                          </a:solidFill>
                        </a:rPr>
                        <a:t> graad</a:t>
                      </a:r>
                      <a:endParaRPr lang="nl-BE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306245">
                <a:tc>
                  <a:txBody>
                    <a:bodyPr/>
                    <a:lstStyle/>
                    <a:p>
                      <a:r>
                        <a:rPr lang="nl-BE" sz="1000" dirty="0" smtClean="0">
                          <a:solidFill>
                            <a:schemeClr val="tx1"/>
                          </a:solidFill>
                        </a:rPr>
                        <a:t>SO 2</a:t>
                      </a:r>
                      <a:r>
                        <a:rPr lang="nl-BE" sz="1000" baseline="300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nl-BE" sz="1000" dirty="0" smtClean="0">
                          <a:solidFill>
                            <a:schemeClr val="tx1"/>
                          </a:solidFill>
                        </a:rPr>
                        <a:t> graad</a:t>
                      </a:r>
                      <a:r>
                        <a:rPr lang="nl-BE" sz="1000" baseline="0" dirty="0" smtClean="0">
                          <a:solidFill>
                            <a:schemeClr val="tx1"/>
                          </a:solidFill>
                        </a:rPr>
                        <a:t> ASO</a:t>
                      </a:r>
                      <a:endParaRPr lang="nl-BE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306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00" dirty="0" smtClean="0">
                          <a:solidFill>
                            <a:schemeClr val="tx1"/>
                          </a:solidFill>
                        </a:rPr>
                        <a:t>SO 2</a:t>
                      </a:r>
                      <a:r>
                        <a:rPr lang="nl-BE" sz="1000" baseline="300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nl-BE" sz="1000" dirty="0" smtClean="0">
                          <a:solidFill>
                            <a:schemeClr val="tx1"/>
                          </a:solidFill>
                        </a:rPr>
                        <a:t> graad</a:t>
                      </a:r>
                      <a:r>
                        <a:rPr lang="nl-BE" sz="1000" baseline="0" dirty="0" smtClean="0">
                          <a:solidFill>
                            <a:schemeClr val="tx1"/>
                          </a:solidFill>
                        </a:rPr>
                        <a:t> TSO</a:t>
                      </a:r>
                      <a:endParaRPr lang="nl-BE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306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00" dirty="0" smtClean="0">
                          <a:solidFill>
                            <a:schemeClr val="tx1"/>
                          </a:solidFill>
                        </a:rPr>
                        <a:t>SO 2</a:t>
                      </a:r>
                      <a:r>
                        <a:rPr lang="nl-BE" sz="1000" baseline="300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nl-BE" sz="1000" dirty="0" smtClean="0">
                          <a:solidFill>
                            <a:schemeClr val="tx1"/>
                          </a:solidFill>
                        </a:rPr>
                        <a:t> graad</a:t>
                      </a:r>
                      <a:r>
                        <a:rPr lang="nl-BE" sz="1000" baseline="0" dirty="0" smtClean="0">
                          <a:solidFill>
                            <a:schemeClr val="tx1"/>
                          </a:solidFill>
                        </a:rPr>
                        <a:t> BSO </a:t>
                      </a:r>
                      <a:endParaRPr lang="nl-BE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</a:tr>
              <a:tr h="306245">
                <a:tc>
                  <a:txBody>
                    <a:bodyPr/>
                    <a:lstStyle/>
                    <a:p>
                      <a:r>
                        <a:rPr lang="nl-BE" sz="1000" dirty="0" smtClean="0">
                          <a:solidFill>
                            <a:schemeClr val="tx1"/>
                          </a:solidFill>
                        </a:rPr>
                        <a:t>SO 3</a:t>
                      </a:r>
                      <a:r>
                        <a:rPr lang="nl-BE" sz="1000" baseline="300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nl-BE" sz="1000" dirty="0" smtClean="0">
                          <a:solidFill>
                            <a:schemeClr val="tx1"/>
                          </a:solidFill>
                        </a:rPr>
                        <a:t> graad</a:t>
                      </a:r>
                      <a:r>
                        <a:rPr lang="nl-BE" sz="1000" baseline="0" dirty="0" smtClean="0">
                          <a:solidFill>
                            <a:schemeClr val="tx1"/>
                          </a:solidFill>
                        </a:rPr>
                        <a:t> ASO</a:t>
                      </a:r>
                      <a:endParaRPr lang="nl-BE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306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00" dirty="0" smtClean="0">
                          <a:solidFill>
                            <a:schemeClr val="tx1"/>
                          </a:solidFill>
                        </a:rPr>
                        <a:t>SO 3</a:t>
                      </a:r>
                      <a:r>
                        <a:rPr lang="nl-BE" sz="1000" baseline="300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nl-BE" sz="1000" dirty="0" smtClean="0">
                          <a:solidFill>
                            <a:schemeClr val="tx1"/>
                          </a:solidFill>
                        </a:rPr>
                        <a:t> graad</a:t>
                      </a:r>
                      <a:r>
                        <a:rPr lang="nl-BE" sz="1000" baseline="0" dirty="0" smtClean="0">
                          <a:solidFill>
                            <a:schemeClr val="tx1"/>
                          </a:solidFill>
                        </a:rPr>
                        <a:t> TSO</a:t>
                      </a:r>
                      <a:endParaRPr lang="nl-BE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306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00" dirty="0" smtClean="0">
                          <a:solidFill>
                            <a:schemeClr val="tx1"/>
                          </a:solidFill>
                        </a:rPr>
                        <a:t>SO 3</a:t>
                      </a:r>
                      <a:r>
                        <a:rPr lang="nl-BE" sz="1000" baseline="300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nl-BE" sz="1000" dirty="0" smtClean="0">
                          <a:solidFill>
                            <a:schemeClr val="tx1"/>
                          </a:solidFill>
                        </a:rPr>
                        <a:t> graad</a:t>
                      </a:r>
                      <a:r>
                        <a:rPr lang="nl-BE" sz="1000" baseline="0" dirty="0" smtClean="0">
                          <a:solidFill>
                            <a:schemeClr val="tx1"/>
                          </a:solidFill>
                        </a:rPr>
                        <a:t> BSO</a:t>
                      </a:r>
                      <a:endParaRPr lang="nl-BE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</a:tr>
              <a:tr h="306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00" dirty="0" smtClean="0">
                          <a:solidFill>
                            <a:schemeClr val="tx1"/>
                          </a:solidFill>
                        </a:rPr>
                        <a:t>OKAN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838200" y="5615796"/>
            <a:ext cx="24503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Hoogste % 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 smtClean="0"/>
              <a:t>2</a:t>
            </a:r>
            <a:r>
              <a:rPr lang="nl-BE" sz="1400" baseline="30000" dirty="0" smtClean="0"/>
              <a:t>de</a:t>
            </a:r>
            <a:r>
              <a:rPr lang="nl-BE" sz="1400" dirty="0" smtClean="0"/>
              <a:t> en vooral 3</a:t>
            </a:r>
            <a:r>
              <a:rPr lang="nl-BE" sz="1400" baseline="30000" dirty="0" smtClean="0"/>
              <a:t>de</a:t>
            </a:r>
            <a:r>
              <a:rPr lang="nl-BE" sz="1400" dirty="0" smtClean="0"/>
              <a:t> graad BSO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 smtClean="0"/>
              <a:t>OKAN </a:t>
            </a:r>
            <a:endParaRPr lang="nl-BE" sz="1400" dirty="0"/>
          </a:p>
        </p:txBody>
      </p:sp>
    </p:spTree>
    <p:extLst>
      <p:ext uri="{BB962C8B-B14F-4D97-AF65-F5344CB8AC3E}">
        <p14:creationId xmlns:p14="http://schemas.microsoft.com/office/powerpoint/2010/main" val="166702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sz="3200" dirty="0" smtClean="0"/>
              <a:t>Spijbelen 2015-2016 Oudenaarde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451533"/>
              </p:ext>
            </p:extLst>
          </p:nvPr>
        </p:nvGraphicFramePr>
        <p:xfrm>
          <a:off x="948908" y="1690688"/>
          <a:ext cx="9506309" cy="3942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878"/>
                <a:gridCol w="352541"/>
                <a:gridCol w="864210"/>
                <a:gridCol w="864210"/>
                <a:gridCol w="864210"/>
                <a:gridCol w="864210"/>
                <a:gridCol w="864210"/>
                <a:gridCol w="864210"/>
                <a:gridCol w="864210"/>
                <a:gridCol w="864210"/>
                <a:gridCol w="864210"/>
              </a:tblGrid>
              <a:tr h="281597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OUDENAARDE</a:t>
                      </a:r>
                    </a:p>
                  </a:txBody>
                  <a:tcPr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5-9 PA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10-14 PA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15-29 PA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30+ PA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Tucht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281597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Kleuter (</a:t>
                      </a:r>
                      <a:r>
                        <a:rPr lang="nl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leerpl</a:t>
                      </a:r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281597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Lager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28159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BUSO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281597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DBSO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7620" marR="7620" marT="762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7620" marR="7620" marT="762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281597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 1</a:t>
                      </a:r>
                      <a:r>
                        <a:rPr lang="nl-BE" sz="1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graad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FF0000"/>
                    </a:solidFill>
                  </a:tcPr>
                </a:tc>
              </a:tr>
              <a:tr h="281597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 2</a:t>
                      </a:r>
                      <a:r>
                        <a:rPr lang="nl-BE" sz="1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graad ASO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281597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 2</a:t>
                      </a:r>
                      <a:r>
                        <a:rPr lang="nl-BE" sz="1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graad TSO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281597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 2</a:t>
                      </a:r>
                      <a:r>
                        <a:rPr lang="nl-BE" sz="1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graad BSO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</a:tr>
              <a:tr h="281597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 3</a:t>
                      </a:r>
                      <a:r>
                        <a:rPr lang="nl-BE" sz="1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graad ASO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281597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 3</a:t>
                      </a:r>
                      <a:r>
                        <a:rPr lang="nl-BE" sz="1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graad TSO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281597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 3</a:t>
                      </a:r>
                      <a:r>
                        <a:rPr lang="nl-BE" sz="1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graad BSO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281597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OKAN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7620" marR="7620" marT="762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281597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HBO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948908" y="5883215"/>
            <a:ext cx="2557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 smtClean="0"/>
              <a:t>Hoogste % in DBSO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 smtClean="0"/>
              <a:t>Veel uitsluitingen in 1</a:t>
            </a:r>
            <a:r>
              <a:rPr lang="nl-BE" sz="1400" baseline="30000" dirty="0" smtClean="0"/>
              <a:t>e</a:t>
            </a:r>
            <a:r>
              <a:rPr lang="nl-BE" sz="1400" dirty="0" smtClean="0"/>
              <a:t> graad</a:t>
            </a:r>
            <a:endParaRPr lang="nl-BE" sz="1400" dirty="0"/>
          </a:p>
        </p:txBody>
      </p:sp>
    </p:spTree>
    <p:extLst>
      <p:ext uri="{BB962C8B-B14F-4D97-AF65-F5344CB8AC3E}">
        <p14:creationId xmlns:p14="http://schemas.microsoft.com/office/powerpoint/2010/main" val="712858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8452"/>
          </a:xfrm>
        </p:spPr>
        <p:txBody>
          <a:bodyPr/>
          <a:lstStyle/>
          <a:p>
            <a:pPr algn="ctr"/>
            <a:r>
              <a:rPr lang="nl-BE" sz="3200" dirty="0" smtClean="0"/>
              <a:t>Spijbelen 2015-2016 Ronse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986141"/>
              </p:ext>
            </p:extLst>
          </p:nvPr>
        </p:nvGraphicFramePr>
        <p:xfrm>
          <a:off x="698743" y="1569919"/>
          <a:ext cx="10550101" cy="3769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950"/>
                <a:gridCol w="391251"/>
                <a:gridCol w="959100"/>
                <a:gridCol w="959100"/>
                <a:gridCol w="959100"/>
                <a:gridCol w="959100"/>
                <a:gridCol w="959100"/>
                <a:gridCol w="959100"/>
                <a:gridCol w="959100"/>
                <a:gridCol w="959100"/>
                <a:gridCol w="959100"/>
              </a:tblGrid>
              <a:tr h="269274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RONSE</a:t>
                      </a:r>
                      <a:endParaRPr lang="nl-B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5-9 PA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10-14 PA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15-29 PA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30+ PA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Tucht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269274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Kleuter (</a:t>
                      </a:r>
                      <a:r>
                        <a:rPr lang="nl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leerpl</a:t>
                      </a:r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269274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Lager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269274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BUSO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</a:tr>
              <a:tr h="269274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DBSO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269274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 1</a:t>
                      </a:r>
                      <a:r>
                        <a:rPr lang="nl-BE" sz="1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graad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</a:tr>
              <a:tr h="269274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 2</a:t>
                      </a:r>
                      <a:r>
                        <a:rPr lang="nl-BE" sz="1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graad ASO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269274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 2</a:t>
                      </a:r>
                      <a:r>
                        <a:rPr lang="nl-BE" sz="1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graad TSO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269274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 2</a:t>
                      </a:r>
                      <a:r>
                        <a:rPr lang="nl-BE" sz="1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graad BSO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</a:tr>
              <a:tr h="269274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 3</a:t>
                      </a:r>
                      <a:r>
                        <a:rPr lang="nl-BE" sz="1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graad ASO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269274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 3</a:t>
                      </a:r>
                      <a:r>
                        <a:rPr lang="nl-BE" sz="1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graad TSO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269274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 3</a:t>
                      </a:r>
                      <a:r>
                        <a:rPr lang="nl-BE" sz="1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graad BSO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269274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nl-BE" sz="1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nl-B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jaar BSO</a:t>
                      </a:r>
                      <a:endParaRPr lang="nl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269274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HBO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698743" y="5719313"/>
            <a:ext cx="6301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 smtClean="0"/>
              <a:t>% hoger dan in Oudenaarde en Geraardsbergen, en meer verspreid (ook in ASO)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 smtClean="0"/>
              <a:t>Veel uitsluitingen in 1</a:t>
            </a:r>
            <a:r>
              <a:rPr lang="nl-BE" sz="1400" baseline="30000" dirty="0" smtClean="0"/>
              <a:t>e</a:t>
            </a:r>
            <a:r>
              <a:rPr lang="nl-BE" sz="1400" dirty="0" smtClean="0"/>
              <a:t> graad</a:t>
            </a:r>
            <a:endParaRPr lang="nl-BE" sz="1400" dirty="0"/>
          </a:p>
        </p:txBody>
      </p:sp>
    </p:spTree>
    <p:extLst>
      <p:ext uri="{BB962C8B-B14F-4D97-AF65-F5344CB8AC3E}">
        <p14:creationId xmlns:p14="http://schemas.microsoft.com/office/powerpoint/2010/main" val="2988812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390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BE" sz="3200" dirty="0" smtClean="0"/>
              <a:t>Spijbelen 30+ PA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nl-BE" sz="1800" dirty="0"/>
          </a:p>
          <a:p>
            <a:pPr lvl="1"/>
            <a:endParaRPr lang="nl-BE" sz="1800" dirty="0"/>
          </a:p>
          <a:p>
            <a:pPr lvl="1"/>
            <a:endParaRPr lang="nl-BE" sz="1800" dirty="0"/>
          </a:p>
          <a:p>
            <a:pPr lvl="1"/>
            <a:endParaRPr lang="nl-BE" sz="1800" dirty="0"/>
          </a:p>
          <a:p>
            <a:pPr lvl="1"/>
            <a:endParaRPr lang="nl-BE" sz="1800" dirty="0"/>
          </a:p>
          <a:p>
            <a:pPr lvl="1"/>
            <a:endParaRPr lang="nl-BE" sz="1800" dirty="0"/>
          </a:p>
          <a:p>
            <a:pPr marL="457200" lvl="1" indent="0">
              <a:buNone/>
            </a:pPr>
            <a:endParaRPr lang="nl-BE" sz="1800" dirty="0"/>
          </a:p>
          <a:p>
            <a:pPr marL="457200" lvl="1" indent="0">
              <a:buNone/>
            </a:pPr>
            <a:endParaRPr lang="nl-BE" sz="1800" dirty="0"/>
          </a:p>
          <a:p>
            <a:pPr marL="457200" lvl="1" indent="0">
              <a:buNone/>
            </a:pPr>
            <a:endParaRPr lang="nl-BE" sz="1800" dirty="0"/>
          </a:p>
          <a:p>
            <a:pPr marL="457200" lvl="1" indent="0">
              <a:buNone/>
            </a:pPr>
            <a:endParaRPr lang="nl-BE" sz="1800" dirty="0"/>
          </a:p>
          <a:p>
            <a:pPr lvl="1"/>
            <a:endParaRPr lang="nl-BE" sz="2000" dirty="0"/>
          </a:p>
          <a:p>
            <a:endParaRPr lang="nl-BE" dirty="0"/>
          </a:p>
          <a:p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endParaRPr lang="nl-BE" sz="2400" dirty="0"/>
          </a:p>
          <a:p>
            <a:endParaRPr lang="nl-BE" sz="2400" dirty="0"/>
          </a:p>
          <a:p>
            <a:endParaRPr lang="nl-BE" sz="2400" dirty="0"/>
          </a:p>
          <a:p>
            <a:endParaRPr lang="nl-BE" sz="2400" dirty="0"/>
          </a:p>
          <a:p>
            <a:endParaRPr lang="nl-BE" sz="2400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439510"/>
              </p:ext>
            </p:extLst>
          </p:nvPr>
        </p:nvGraphicFramePr>
        <p:xfrm>
          <a:off x="1148751" y="1285305"/>
          <a:ext cx="10022457" cy="4855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212"/>
                <a:gridCol w="1234212"/>
                <a:gridCol w="1544034"/>
                <a:gridCol w="1389122"/>
                <a:gridCol w="1112420"/>
                <a:gridCol w="1114637"/>
                <a:gridCol w="1259906"/>
                <a:gridCol w="1133914"/>
              </a:tblGrid>
              <a:tr h="376172">
                <a:tc rowSpan="2" gridSpan="2">
                  <a:txBody>
                    <a:bodyPr/>
                    <a:lstStyle/>
                    <a:p>
                      <a:pPr algn="l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/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900" dirty="0" smtClean="0">
                          <a:solidFill>
                            <a:schemeClr val="tx1"/>
                          </a:solidFill>
                        </a:rPr>
                        <a:t>PA (min. 30 halve dagen B-code)</a:t>
                      </a:r>
                      <a:endParaRPr lang="nl-BE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BE" sz="900" dirty="0" smtClean="0">
                          <a:solidFill>
                            <a:schemeClr val="tx1"/>
                          </a:solidFill>
                        </a:rPr>
                        <a:t>Relatief aandeel in %</a:t>
                      </a:r>
                      <a:endParaRPr lang="nl-BE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199">
                <a:tc gridSpan="2" vMerge="1">
                  <a:txBody>
                    <a:bodyPr/>
                    <a:lstStyle/>
                    <a:p>
                      <a:pPr algn="l"/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/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#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%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DBSO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BSO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1B+2BVL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BUSO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199">
                <a:tc row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Geraardsbergen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9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2009-2010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28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1,0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27199">
                <a:tc vMerge="1">
                  <a:txBody>
                    <a:bodyPr/>
                    <a:lstStyle/>
                    <a:p>
                      <a:pPr algn="l"/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2010-2011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26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0,9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27199">
                <a:tc vMerge="1">
                  <a:txBody>
                    <a:bodyPr/>
                    <a:lstStyle/>
                    <a:p>
                      <a:pPr algn="l"/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2011-2012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27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1,0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27199">
                <a:tc vMerge="1">
                  <a:txBody>
                    <a:bodyPr/>
                    <a:lstStyle/>
                    <a:p>
                      <a:pPr algn="l"/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2012-2013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31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1,1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27199">
                <a:tc vMerge="1">
                  <a:txBody>
                    <a:bodyPr/>
                    <a:lstStyle/>
                    <a:p>
                      <a:pPr algn="l"/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2013-2014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27199">
                <a:tc vMerge="1">
                  <a:txBody>
                    <a:bodyPr/>
                    <a:lstStyle/>
                    <a:p>
                      <a:pPr algn="l"/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2014-2015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37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1,3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27199">
                <a:tc rowSpan="6">
                  <a:txBody>
                    <a:bodyPr/>
                    <a:lstStyle/>
                    <a:p>
                      <a:pPr algn="l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Oudenaarde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2009-2010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82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1,59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199">
                <a:tc vMerge="1">
                  <a:txBody>
                    <a:bodyPr/>
                    <a:lstStyle/>
                    <a:p>
                      <a:pPr algn="l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2010-2011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87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1,70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199">
                <a:tc vMerge="1">
                  <a:txBody>
                    <a:bodyPr/>
                    <a:lstStyle/>
                    <a:p>
                      <a:pPr algn="l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2011-2012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161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3,16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199">
                <a:tc vMerge="1">
                  <a:txBody>
                    <a:bodyPr/>
                    <a:lstStyle/>
                    <a:p>
                      <a:pPr algn="l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2012-2013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137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2,70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199">
                <a:tc vMerge="1">
                  <a:txBody>
                    <a:bodyPr/>
                    <a:lstStyle/>
                    <a:p>
                      <a:pPr algn="l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2013-2014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199">
                <a:tc vMerge="1">
                  <a:txBody>
                    <a:bodyPr/>
                    <a:lstStyle/>
                    <a:p>
                      <a:pPr algn="l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2014-2015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185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3,84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199">
                <a:tc rowSpan="6">
                  <a:txBody>
                    <a:bodyPr/>
                    <a:lstStyle/>
                    <a:p>
                      <a:pPr algn="l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Ronse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2009-2010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20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1,36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199">
                <a:tc vMerge="1">
                  <a:txBody>
                    <a:bodyPr/>
                    <a:lstStyle/>
                    <a:p>
                      <a:pPr algn="l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2010-2011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19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1,30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199">
                <a:tc vMerge="1">
                  <a:txBody>
                    <a:bodyPr/>
                    <a:lstStyle/>
                    <a:p>
                      <a:pPr algn="l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2011-2012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26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1,63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639">
                <a:tc vMerge="1">
                  <a:txBody>
                    <a:bodyPr/>
                    <a:lstStyle/>
                    <a:p>
                      <a:pPr algn="l"/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2012-2013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24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1,50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639">
                <a:tc vMerge="1">
                  <a:txBody>
                    <a:bodyPr/>
                    <a:lstStyle/>
                    <a:p>
                      <a:pPr algn="l"/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2013-2014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2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2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639">
                <a:tc vMerge="1">
                  <a:txBody>
                    <a:bodyPr/>
                    <a:lstStyle/>
                    <a:p>
                      <a:pPr algn="l"/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2014-2015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31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dirty="0" smtClean="0"/>
                        <a:t>2,23</a:t>
                      </a:r>
                      <a:endParaRPr lang="nl-BE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900" b="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kstvak 8"/>
          <p:cNvSpPr txBox="1"/>
          <p:nvPr/>
        </p:nvSpPr>
        <p:spPr>
          <a:xfrm>
            <a:off x="5784547" y="6221114"/>
            <a:ext cx="1213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dirty="0"/>
              <a:t>Bron: </a:t>
            </a:r>
            <a:r>
              <a:rPr lang="nl-BE" sz="1000" dirty="0" err="1"/>
              <a:t>AgODi</a:t>
            </a:r>
            <a:r>
              <a:rPr lang="nl-BE" sz="1000" dirty="0"/>
              <a:t> (SOAP)</a:t>
            </a:r>
          </a:p>
        </p:txBody>
      </p:sp>
    </p:spTree>
    <p:extLst>
      <p:ext uri="{BB962C8B-B14F-4D97-AF65-F5344CB8AC3E}">
        <p14:creationId xmlns:p14="http://schemas.microsoft.com/office/powerpoint/2010/main" val="271319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2192</TotalTime>
  <Words>1425</Words>
  <Application>Microsoft Office PowerPoint</Application>
  <PresentationFormat>Breedbeeld</PresentationFormat>
  <Paragraphs>914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Times New Roman</vt:lpstr>
      <vt:lpstr>Wingdings</vt:lpstr>
      <vt:lpstr>Kantoorthema</vt:lpstr>
      <vt:lpstr>Cijfergegevens leerrecht</vt:lpstr>
      <vt:lpstr>Overzicht cijfers</vt:lpstr>
      <vt:lpstr> VSV per schoolplaats</vt:lpstr>
      <vt:lpstr>VSV per woonplaats</vt:lpstr>
      <vt:lpstr>Schoolse vertraging</vt:lpstr>
      <vt:lpstr>Spijbelen 2015-2016 Geraardsbergen</vt:lpstr>
      <vt:lpstr>Spijbelen 2015-2016 Oudenaarde</vt:lpstr>
      <vt:lpstr>Spijbelen 2015-2016 Ronse</vt:lpstr>
      <vt:lpstr>Spijbelen 30+ PA</vt:lpstr>
      <vt:lpstr>Uitsluitingen</vt:lpstr>
      <vt:lpstr>Conclusies per gemeente</vt:lpstr>
      <vt:lpstr>Conclusies algemeen</vt:lpstr>
      <vt:lpstr>Leerrecht en de LOP’s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Cijfergegevens leerrecht</dc:title>
  <dc:creator>Top, Luc</dc:creator>
  <cp:lastModifiedBy>Top, Luc</cp:lastModifiedBy>
  <cp:revision>78</cp:revision>
  <cp:lastPrinted>2017-01-19T06:49:10Z</cp:lastPrinted>
  <dcterms:created xsi:type="dcterms:W3CDTF">2017-01-10T08:36:08Z</dcterms:created>
  <dcterms:modified xsi:type="dcterms:W3CDTF">2017-01-19T06:58:14Z</dcterms:modified>
</cp:coreProperties>
</file>